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77"/>
    <p:restoredTop sz="94793"/>
  </p:normalViewPr>
  <p:slideViewPr>
    <p:cSldViewPr snapToGrid="0" snapToObjects="1">
      <p:cViewPr varScale="1">
        <p:scale>
          <a:sx n="93" d="100"/>
          <a:sy n="93" d="100"/>
        </p:scale>
        <p:origin x="23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3CFA19-0CD5-8446-82D3-9E5FD90FC3CC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4AC21-11FE-584B-BACC-6C5D15C993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164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520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99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3129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866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133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529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424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3660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0614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7553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6946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5ECED-70DF-7044-B40A-818C524956C8}" type="datetimeFigureOut">
              <a:rPr lang="ru-RU" smtClean="0"/>
              <a:t>27.07.20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C84FF-C3E7-A349-9E87-F74F9DF6A7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0133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900" dirty="0" smtClean="0"/>
              <a:t>Capstone Project: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Chain of Yoga Studios in Toronto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25027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4693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Results</a:t>
            </a:r>
            <a:r>
              <a:rPr lang="en-US" sz="3600" dirty="0" smtClean="0"/>
              <a:t> </a:t>
            </a:r>
            <a:endParaRPr lang="ru-RU" sz="3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094509"/>
            <a:ext cx="10515600" cy="5082454"/>
          </a:xfrm>
        </p:spPr>
        <p:txBody>
          <a:bodyPr>
            <a:normAutofit/>
          </a:bodyPr>
          <a:lstStyle/>
          <a:p>
            <a:r>
              <a:rPr lang="en-US" sz="2000" dirty="0"/>
              <a:t>59 neighborhoods that do not have venues that provide wellness practices and they can be considered as right areas to open yoga </a:t>
            </a:r>
            <a:r>
              <a:rPr lang="en-US" sz="2000" dirty="0" smtClean="0"/>
              <a:t>studios;</a:t>
            </a:r>
          </a:p>
          <a:p>
            <a:r>
              <a:rPr lang="en-US" sz="2000" dirty="0" smtClean="0"/>
              <a:t>Clusters showed high interest </a:t>
            </a:r>
            <a:r>
              <a:rPr lang="en-US" sz="2000" dirty="0"/>
              <a:t>in different sport activities, including yoga and </a:t>
            </a:r>
            <a:r>
              <a:rPr lang="en-US" sz="2000" dirty="0" smtClean="0"/>
              <a:t>gym:</a:t>
            </a:r>
            <a:r>
              <a:rPr lang="ru-RU" sz="2000" dirty="0" smtClean="0">
                <a:effectLst/>
              </a:rPr>
              <a:t> </a:t>
            </a:r>
            <a:endParaRPr lang="ru-RU" sz="2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622" y="2325831"/>
            <a:ext cx="80137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461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0948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Conclusion</a:t>
            </a:r>
            <a:endParaRPr lang="ru-RU" sz="36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54727"/>
            <a:ext cx="10515600" cy="4722236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project to open yoga studios in Toronto city has high potentials. </a:t>
            </a:r>
            <a:endParaRPr lang="ru-RU" dirty="0"/>
          </a:p>
          <a:p>
            <a:r>
              <a:rPr lang="en-US" dirty="0"/>
              <a:t>High population of Toronto city, strong interest in sport and wellness practices and lack of such facilities confirm the high potential of the project. Here are 59 neighborhoods/postal codes that do not have venues that provide wellness practices and can be considered as right areas to open yoga studios. </a:t>
            </a:r>
            <a:endParaRPr lang="ru-RU" dirty="0"/>
          </a:p>
          <a:p>
            <a:r>
              <a:rPr lang="en-US" dirty="0"/>
              <a:t>This project can be used also by city managers to examine if there are enough sport and wellness facilities in Toronto city.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6176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7930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Introduction</a:t>
            </a:r>
            <a:endParaRPr lang="ru-RU" sz="36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0435" y="1233057"/>
            <a:ext cx="10931237" cy="2119744"/>
          </a:xfrm>
          <a:ln>
            <a:solidFill>
              <a:schemeClr val="tx1">
                <a:alpha val="67000"/>
              </a:schemeClr>
            </a:solidFill>
          </a:ln>
        </p:spPr>
        <p:txBody>
          <a:bodyPr/>
          <a:lstStyle/>
          <a:p>
            <a:r>
              <a:rPr lang="en-US" sz="2400" dirty="0"/>
              <a:t>Toronto is the most populous city in Canada with 2,73 million people in </a:t>
            </a:r>
            <a:r>
              <a:rPr lang="en-US" sz="2400" dirty="0" smtClean="0"/>
              <a:t>2016;</a:t>
            </a:r>
          </a:p>
          <a:p>
            <a:r>
              <a:rPr lang="en-US" sz="2400" dirty="0"/>
              <a:t>Toronto is an international center for business and </a:t>
            </a:r>
            <a:r>
              <a:rPr lang="en-US" sz="2400" dirty="0" smtClean="0"/>
              <a:t>finance with high concertation </a:t>
            </a:r>
            <a:r>
              <a:rPr lang="en-US" sz="2400" dirty="0"/>
              <a:t>of banks and brokerage </a:t>
            </a:r>
            <a:r>
              <a:rPr lang="en-US" sz="2400" dirty="0" smtClean="0"/>
              <a:t>firms;</a:t>
            </a:r>
          </a:p>
          <a:p>
            <a:r>
              <a:rPr lang="en-US" sz="2400" dirty="0" smtClean="0"/>
              <a:t>Toronto is the </a:t>
            </a:r>
            <a:r>
              <a:rPr lang="en-US" sz="2400" dirty="0"/>
              <a:t>headquarter of many large Canadian and multinational corporations</a:t>
            </a:r>
            <a:r>
              <a:rPr lang="en-US" sz="2400" dirty="0" smtClean="0"/>
              <a:t>.</a:t>
            </a:r>
          </a:p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720435" y="3863232"/>
            <a:ext cx="8731429" cy="738664"/>
          </a:xfrm>
          <a:prstGeom prst="rect">
            <a:avLst/>
          </a:prstGeom>
          <a:noFill/>
          <a:ln>
            <a:solidFill>
              <a:schemeClr val="tx1">
                <a:alpha val="72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/>
              <a:t>Intense work and high level of stress in such environment is harmful.</a:t>
            </a:r>
          </a:p>
          <a:p>
            <a:r>
              <a:rPr lang="en-US" dirty="0" smtClean="0"/>
              <a:t> 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20435" y="5112327"/>
            <a:ext cx="10931237" cy="830997"/>
          </a:xfrm>
          <a:prstGeom prst="rect">
            <a:avLst/>
          </a:prstGeom>
          <a:noFill/>
          <a:ln>
            <a:solidFill>
              <a:schemeClr val="tx1">
                <a:alpha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/>
              <a:t>Regular yoga exercises prevent </a:t>
            </a:r>
            <a:r>
              <a:rPr lang="en-US" sz="2400" dirty="0"/>
              <a:t>pain, increases body </a:t>
            </a:r>
            <a:r>
              <a:rPr lang="en-US" sz="2400" dirty="0" smtClean="0"/>
              <a:t>awareness, reduces stress and</a:t>
            </a:r>
          </a:p>
          <a:p>
            <a:pPr algn="just"/>
            <a:r>
              <a:rPr lang="en-US" sz="2400" dirty="0" smtClean="0"/>
              <a:t>helps </a:t>
            </a:r>
            <a:r>
              <a:rPr lang="en-US" sz="2400" dirty="0"/>
              <a:t>to restore physical and mental strength</a:t>
            </a:r>
            <a:r>
              <a:rPr lang="ru-RU" sz="2400" dirty="0" smtClean="0">
                <a:effectLst/>
              </a:rPr>
              <a:t>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509404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3348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Business Problem </a:t>
            </a:r>
            <a:endParaRPr lang="ru-RU" sz="36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700935"/>
            <a:ext cx="10515600" cy="1679575"/>
          </a:xfrm>
        </p:spPr>
        <p:txBody>
          <a:bodyPr/>
          <a:lstStyle/>
          <a:p>
            <a:r>
              <a:rPr lang="en-US" dirty="0"/>
              <a:t>We are looking for to open a chain of yoga studios in </a:t>
            </a:r>
            <a:r>
              <a:rPr lang="en-US" dirty="0" smtClean="0"/>
              <a:t>Toronto;</a:t>
            </a:r>
          </a:p>
          <a:p>
            <a:r>
              <a:rPr lang="en-US" dirty="0"/>
              <a:t>The objective of the capstone project to find the most suitable locations for yoga </a:t>
            </a:r>
            <a:r>
              <a:rPr lang="en-US" dirty="0" smtClean="0"/>
              <a:t>studious;</a:t>
            </a:r>
          </a:p>
          <a:p>
            <a:endParaRPr lang="en-US" b="1" dirty="0" smtClean="0"/>
          </a:p>
          <a:p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3792971"/>
            <a:ext cx="1096274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Target Audience </a:t>
            </a:r>
          </a:p>
          <a:p>
            <a:endParaRPr lang="en-US" sz="1600" dirty="0" smtClean="0"/>
          </a:p>
          <a:p>
            <a:r>
              <a:rPr lang="en-US" sz="2400" dirty="0" smtClean="0"/>
              <a:t>Entrepreneurs looking for to open various centers or studios of yoga or other wellness </a:t>
            </a:r>
          </a:p>
          <a:p>
            <a:r>
              <a:rPr lang="en-US" sz="2400" dirty="0" smtClean="0"/>
              <a:t>practices. </a:t>
            </a:r>
            <a:endParaRPr lang="ru-RU" sz="2400" dirty="0" smtClean="0"/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684017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5748"/>
          </a:xfrm>
        </p:spPr>
        <p:txBody>
          <a:bodyPr>
            <a:normAutofit/>
          </a:bodyPr>
          <a:lstStyle/>
          <a:p>
            <a:r>
              <a:rPr lang="en-US" sz="3600" b="1" dirty="0"/>
              <a:t>Data Description.</a:t>
            </a:r>
            <a:endParaRPr lang="ru-RU" sz="3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40874"/>
            <a:ext cx="10515600" cy="47360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To solve the problem, we will use following data:</a:t>
            </a:r>
            <a:endParaRPr lang="ru-RU" sz="2400" dirty="0"/>
          </a:p>
          <a:p>
            <a:pPr lvl="0"/>
            <a:r>
              <a:rPr lang="en-US" sz="2400" dirty="0"/>
              <a:t>List of neighborhoods in Toronto;</a:t>
            </a:r>
            <a:endParaRPr lang="ru-RU" sz="2400" dirty="0"/>
          </a:p>
          <a:p>
            <a:pPr lvl="0"/>
            <a:r>
              <a:rPr lang="en-US" sz="2400" dirty="0"/>
              <a:t>Latitude and Longitude data of Toronto neighborhoods;</a:t>
            </a:r>
            <a:endParaRPr lang="ru-RU" sz="2400" dirty="0"/>
          </a:p>
          <a:p>
            <a:r>
              <a:rPr lang="en-US" sz="2400" dirty="0"/>
              <a:t>Venue data related to yoga, gym or other wellness/fitness centers. This will help to find the neighborhoods more suitable to open yoga studious. </a:t>
            </a:r>
            <a:endParaRPr lang="en-US" sz="2400" dirty="0" smtClean="0"/>
          </a:p>
          <a:p>
            <a:pPr marL="0" indent="0">
              <a:buNone/>
            </a:pPr>
            <a:endParaRPr lang="en-US" sz="2400" b="1" dirty="0" smtClean="0"/>
          </a:p>
          <a:p>
            <a:pPr marL="0" indent="0">
              <a:buNone/>
            </a:pPr>
            <a:r>
              <a:rPr lang="en-US" sz="2400" b="1" dirty="0" smtClean="0"/>
              <a:t>Data sources.</a:t>
            </a:r>
            <a:endParaRPr lang="en-US" sz="2400" dirty="0" smtClean="0"/>
          </a:p>
          <a:p>
            <a:r>
              <a:rPr lang="en-US" sz="2400" dirty="0" smtClean="0"/>
              <a:t>Toronto </a:t>
            </a:r>
            <a:r>
              <a:rPr lang="en-US" sz="2400" dirty="0"/>
              <a:t>neighborhoods from Wikipedia;</a:t>
            </a:r>
            <a:endParaRPr lang="ru-RU" sz="2400" dirty="0"/>
          </a:p>
          <a:p>
            <a:r>
              <a:rPr lang="en-US" sz="2400" dirty="0" smtClean="0"/>
              <a:t>Latitude </a:t>
            </a:r>
            <a:r>
              <a:rPr lang="en-US" sz="2400" dirty="0"/>
              <a:t>and Longitude data of Toronto neighborhoods from Geocoder package;</a:t>
            </a:r>
            <a:endParaRPr lang="ru-RU" sz="2400" dirty="0"/>
          </a:p>
          <a:p>
            <a:r>
              <a:rPr lang="en-US" sz="2400" dirty="0" smtClean="0"/>
              <a:t>Venue </a:t>
            </a:r>
            <a:r>
              <a:rPr lang="en-US" sz="2400" dirty="0"/>
              <a:t>data in Toronto neighborhoods from Foursquare API. </a:t>
            </a:r>
            <a:endParaRPr lang="ru-RU" sz="2400" dirty="0"/>
          </a:p>
          <a:p>
            <a:pPr marL="0" indent="0"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600079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8548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Methodology </a:t>
            </a:r>
            <a:endParaRPr lang="ru-RU" sz="36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246909"/>
            <a:ext cx="10515600" cy="4930054"/>
          </a:xfrm>
        </p:spPr>
        <p:txBody>
          <a:bodyPr/>
          <a:lstStyle/>
          <a:p>
            <a:r>
              <a:rPr lang="en-US" sz="2400" dirty="0" smtClean="0"/>
              <a:t>Visualization of </a:t>
            </a:r>
            <a:r>
              <a:rPr lang="en-US" sz="2400" dirty="0"/>
              <a:t>geographic details of Toronto, its boroughs and neighborhoods</a:t>
            </a:r>
            <a:r>
              <a:rPr lang="ru-RU" sz="2400" dirty="0" smtClean="0">
                <a:effectLst/>
              </a:rPr>
              <a:t> </a:t>
            </a:r>
            <a:r>
              <a:rPr lang="en-US" sz="2400" dirty="0" smtClean="0">
                <a:effectLst/>
              </a:rPr>
              <a:t>using </a:t>
            </a:r>
            <a:r>
              <a:rPr lang="en-US" sz="2400" dirty="0" smtClean="0"/>
              <a:t>Python Folium library </a:t>
            </a:r>
          </a:p>
          <a:p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535382" y="2161309"/>
            <a:ext cx="7315200" cy="412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07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8548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Methodology </a:t>
            </a:r>
            <a:endParaRPr lang="ru-RU" sz="36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246909"/>
            <a:ext cx="10515600" cy="105294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2141 venues of 269 unique categories were found by Foursquare, using limit = 100 and radius=500 m for each postal code/neighborhood </a:t>
            </a:r>
            <a:endParaRPr lang="ru-RU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011382" y="2299855"/>
            <a:ext cx="6152082" cy="1521980"/>
          </a:xfrm>
          <a:prstGeom prst="rect">
            <a:avLst/>
          </a:prstGeom>
        </p:spPr>
      </p:pic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1011382" y="4039899"/>
            <a:ext cx="8589818" cy="186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20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8548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Methodology </a:t>
            </a:r>
            <a:endParaRPr lang="ru-RU" sz="36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983674"/>
            <a:ext cx="10515600" cy="5193289"/>
          </a:xfrm>
        </p:spPr>
        <p:txBody>
          <a:bodyPr>
            <a:normAutofit/>
          </a:bodyPr>
          <a:lstStyle/>
          <a:p>
            <a:r>
              <a:rPr lang="en-US" sz="2000" dirty="0" smtClean="0"/>
              <a:t>37 neighborhoods </a:t>
            </a:r>
            <a:r>
              <a:rPr lang="en-US" sz="2000" dirty="0"/>
              <a:t>have ‘Yoga Studio’ or “Gym” or “Gym/Fitness Center” </a:t>
            </a:r>
            <a:r>
              <a:rPr lang="en-US" sz="2000" dirty="0" smtClean="0"/>
              <a:t>venues</a:t>
            </a:r>
            <a:endParaRPr lang="ru-RU" sz="2000" dirty="0"/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615622" y="1602222"/>
            <a:ext cx="7456633" cy="472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6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8548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Methodology </a:t>
            </a:r>
            <a:endParaRPr lang="ru-RU" sz="36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246909"/>
            <a:ext cx="10515600" cy="4930054"/>
          </a:xfrm>
        </p:spPr>
        <p:txBody>
          <a:bodyPr>
            <a:normAutofit/>
          </a:bodyPr>
          <a:lstStyle/>
          <a:p>
            <a:r>
              <a:rPr lang="en-US" sz="2000" dirty="0"/>
              <a:t>59 neighborhoods do not have venues that provide wellness practices and they can be considered as right areas to open yoga studios</a:t>
            </a:r>
            <a:r>
              <a:rPr lang="ru-RU" sz="2000" dirty="0" smtClean="0">
                <a:effectLst/>
              </a:rPr>
              <a:t> </a:t>
            </a:r>
            <a:endParaRPr lang="en-US" sz="2000" dirty="0" smtClean="0">
              <a:effectLst/>
            </a:endParaRPr>
          </a:p>
          <a:p>
            <a:endParaRPr lang="ru-RU" sz="2000" dirty="0"/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3233592" y="1840489"/>
            <a:ext cx="5758007" cy="446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251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8548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Methodology </a:t>
            </a:r>
            <a:endParaRPr lang="ru-RU" sz="36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983674"/>
            <a:ext cx="10515600" cy="5193289"/>
          </a:xfrm>
        </p:spPr>
        <p:txBody>
          <a:bodyPr>
            <a:normAutofit/>
          </a:bodyPr>
          <a:lstStyle/>
          <a:p>
            <a:r>
              <a:rPr lang="en-US" sz="2000" dirty="0" smtClean="0"/>
              <a:t>K-means </a:t>
            </a:r>
            <a:r>
              <a:rPr lang="en-US" sz="2000" dirty="0"/>
              <a:t>algorithm to cluster </a:t>
            </a:r>
            <a:r>
              <a:rPr lang="en-US" sz="2000" dirty="0" smtClean="0"/>
              <a:t>neighborhoods by 10 most common venues was used:</a:t>
            </a:r>
            <a:endParaRPr lang="ru-RU" sz="20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396421" y="1602221"/>
            <a:ext cx="7622887" cy="457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7492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437</Words>
  <Application>Microsoft Macintosh PowerPoint</Application>
  <PresentationFormat>Широкоэкранный</PresentationFormat>
  <Paragraphs>43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Тема Office</vt:lpstr>
      <vt:lpstr>Capstone Project: Chain of Yoga Studios in Toronto</vt:lpstr>
      <vt:lpstr>Introduction</vt:lpstr>
      <vt:lpstr>Business Problem </vt:lpstr>
      <vt:lpstr>Data Description.</vt:lpstr>
      <vt:lpstr>Methodology </vt:lpstr>
      <vt:lpstr>Methodology </vt:lpstr>
      <vt:lpstr>Methodology </vt:lpstr>
      <vt:lpstr>Methodology </vt:lpstr>
      <vt:lpstr>Methodology </vt:lpstr>
      <vt:lpstr>Results </vt:lpstr>
      <vt:lpstr>Conclusion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Albina Ploskova</dc:creator>
  <cp:lastModifiedBy>Albina Ploskova</cp:lastModifiedBy>
  <cp:revision>11</cp:revision>
  <dcterms:created xsi:type="dcterms:W3CDTF">2020-07-27T15:19:30Z</dcterms:created>
  <dcterms:modified xsi:type="dcterms:W3CDTF">2020-07-27T16:32:51Z</dcterms:modified>
</cp:coreProperties>
</file>

<file path=docProps/thumbnail.jpeg>
</file>